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A18B90-CF8D-462A-BE86-26229671A5C7}"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18B90-CF8D-462A-BE86-26229671A5C7}"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18B90-CF8D-462A-BE86-26229671A5C7}"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18B90-CF8D-462A-BE86-26229671A5C7}"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A18B90-CF8D-462A-BE86-26229671A5C7}"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A18B90-CF8D-462A-BE86-26229671A5C7}"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A18B90-CF8D-462A-BE86-26229671A5C7}" type="datetimeFigureOut">
              <a:rPr lang="en-US" smtClean="0"/>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A18B90-CF8D-462A-BE86-26229671A5C7}" type="datetimeFigureOut">
              <a:rPr lang="en-US" smtClean="0"/>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18B90-CF8D-462A-BE86-26229671A5C7}" type="datetimeFigureOut">
              <a:rPr lang="en-US" smtClean="0"/>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18B90-CF8D-462A-BE86-26229671A5C7}"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18B90-CF8D-462A-BE86-26229671A5C7}"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9B98C-BA7C-417A-A086-1C8652AA55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18B90-CF8D-462A-BE86-26229671A5C7}" type="datetimeFigureOut">
              <a:rPr lang="en-US" smtClean="0"/>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9B98C-BA7C-417A-A086-1C8652AA55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Invisibility Syndrome</a:t>
            </a:r>
            <a:endParaRPr lang="en-US" dirty="0"/>
          </a:p>
        </p:txBody>
      </p:sp>
      <p:sp>
        <p:nvSpPr>
          <p:cNvPr id="3" name="Subtitle 2"/>
          <p:cNvSpPr>
            <a:spLocks noGrp="1"/>
          </p:cNvSpPr>
          <p:nvPr>
            <p:ph type="subTitle" idx="1"/>
          </p:nvPr>
        </p:nvSpPr>
        <p:spPr>
          <a:xfrm>
            <a:off x="1219200" y="2895600"/>
            <a:ext cx="6400800" cy="2209800"/>
          </a:xfrm>
        </p:spPr>
        <p:txBody>
          <a:bodyPr>
            <a:normAutofit fontScale="92500" lnSpcReduction="10000"/>
          </a:bodyPr>
          <a:lstStyle/>
          <a:p>
            <a:r>
              <a:rPr lang="en-US" dirty="0"/>
              <a:t/>
            </a:r>
            <a:br>
              <a:rPr lang="en-US" dirty="0"/>
            </a:br>
            <a:r>
              <a:rPr lang="en-US" dirty="0">
                <a:solidFill>
                  <a:schemeClr val="tx1"/>
                </a:solidFill>
              </a:rPr>
              <a:t>The experience and belief that one's talents, skills, personality and worth are not recognized because of prejudice and race related indignities.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a:t>
            </a:r>
            <a:endParaRPr lang="en-US" dirty="0"/>
          </a:p>
        </p:txBody>
      </p:sp>
      <p:sp>
        <p:nvSpPr>
          <p:cNvPr id="3" name="Content Placeholder 2"/>
          <p:cNvSpPr>
            <a:spLocks noGrp="1"/>
          </p:cNvSpPr>
          <p:nvPr>
            <p:ph idx="1"/>
          </p:nvPr>
        </p:nvSpPr>
        <p:spPr/>
        <p:txBody>
          <a:bodyPr/>
          <a:lstStyle/>
          <a:p>
            <a:r>
              <a:rPr lang="en-US" dirty="0"/>
              <a:t>At an age where identity formation is seen as critical, where praise and recognition are important, youths of color are told their behavior is disturbing to white folk.</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signs</a:t>
            </a:r>
            <a:endParaRPr lang="en-US" dirty="0"/>
          </a:p>
        </p:txBody>
      </p:sp>
      <p:sp>
        <p:nvSpPr>
          <p:cNvPr id="3" name="Content Placeholder 2"/>
          <p:cNvSpPr>
            <a:spLocks noGrp="1"/>
          </p:cNvSpPr>
          <p:nvPr>
            <p:ph idx="1"/>
          </p:nvPr>
        </p:nvSpPr>
        <p:spPr/>
        <p:txBody>
          <a:bodyPr>
            <a:normAutofit lnSpcReduction="10000"/>
          </a:bodyPr>
          <a:lstStyle/>
          <a:p>
            <a:r>
              <a:rPr lang="en-US" dirty="0"/>
              <a:t>You can see young boys of color walking around with a big chip on their shoulder. </a:t>
            </a:r>
            <a:endParaRPr lang="en-US" dirty="0" smtClean="0"/>
          </a:p>
          <a:p>
            <a:r>
              <a:rPr lang="en-US" dirty="0" smtClean="0"/>
              <a:t>They </a:t>
            </a:r>
            <a:r>
              <a:rPr lang="en-US" dirty="0"/>
              <a:t>are vigilant not to be "</a:t>
            </a:r>
            <a:r>
              <a:rPr lang="en-US" dirty="0" err="1"/>
              <a:t>dis</a:t>
            </a:r>
            <a:r>
              <a:rPr lang="en-US" dirty="0"/>
              <a:t>". </a:t>
            </a:r>
            <a:endParaRPr lang="en-US" dirty="0" smtClean="0"/>
          </a:p>
          <a:p>
            <a:r>
              <a:rPr lang="en-US" dirty="0"/>
              <a:t> They try to look cool, but they're vulnerable, not able to navigate the distinct </a:t>
            </a:r>
            <a:r>
              <a:rPr lang="en-US" dirty="0" smtClean="0"/>
              <a:t>white environments they stay in </a:t>
            </a:r>
            <a:r>
              <a:rPr lang="en-US" dirty="0"/>
              <a:t>black cultures</a:t>
            </a:r>
            <a:r>
              <a:rPr lang="en-US" dirty="0" smtClean="0"/>
              <a:t>.</a:t>
            </a:r>
          </a:p>
          <a:p>
            <a:r>
              <a:rPr lang="en-US" dirty="0" smtClean="0"/>
              <a:t>They </a:t>
            </a:r>
            <a:r>
              <a:rPr lang="en-US" dirty="0"/>
              <a:t>become stuck in their posture, hurting and defiant.</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School</a:t>
            </a:r>
            <a:endParaRPr lang="en-US" dirty="0"/>
          </a:p>
        </p:txBody>
      </p:sp>
      <p:sp>
        <p:nvSpPr>
          <p:cNvPr id="3" name="Content Placeholder 2"/>
          <p:cNvSpPr>
            <a:spLocks noGrp="1"/>
          </p:cNvSpPr>
          <p:nvPr>
            <p:ph idx="1"/>
          </p:nvPr>
        </p:nvSpPr>
        <p:spPr/>
        <p:txBody>
          <a:bodyPr/>
          <a:lstStyle/>
          <a:p>
            <a:r>
              <a:rPr lang="en-US" dirty="0"/>
              <a:t>They are reluctant to ask for help as it validates for others their low intelligences. It is easy to feel humiliated in school when you are made to feel like you don't know what you are suppose to know</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Persistent racial slights produce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Appearing/performing "cool" while feeling conflicted, lonely, confused</a:t>
            </a:r>
            <a:r>
              <a:rPr lang="en-US" dirty="0" smtClean="0"/>
              <a:t>. </a:t>
            </a:r>
          </a:p>
          <a:p>
            <a:r>
              <a:rPr lang="en-US" dirty="0" smtClean="0"/>
              <a:t>Persistent </a:t>
            </a:r>
            <a:r>
              <a:rPr lang="en-US" dirty="0"/>
              <a:t>self-doubt destroys personal vision</a:t>
            </a:r>
            <a:r>
              <a:rPr lang="en-US" dirty="0" smtClean="0"/>
              <a:t>. </a:t>
            </a:r>
          </a:p>
          <a:p>
            <a:r>
              <a:rPr lang="en-US" dirty="0" smtClean="0"/>
              <a:t>our </a:t>
            </a:r>
            <a:r>
              <a:rPr lang="en-US" dirty="0"/>
              <a:t>self-respect comes from our ability to read other people's intentions so that we can determine how to handle social situations with racial overtones. </a:t>
            </a:r>
            <a:endParaRPr lang="en-US" dirty="0" smtClean="0"/>
          </a:p>
          <a:p>
            <a:r>
              <a:rPr lang="en-US" dirty="0" smtClean="0"/>
              <a:t>We </a:t>
            </a:r>
            <a:r>
              <a:rPr lang="en-US" dirty="0"/>
              <a:t>believe we need to conceal our short comings, or to be aggressive.</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living under siege</a:t>
            </a:r>
            <a:endParaRPr lang="en-US" dirty="0"/>
          </a:p>
        </p:txBody>
      </p:sp>
      <p:sp>
        <p:nvSpPr>
          <p:cNvPr id="3" name="Content Placeholder 2"/>
          <p:cNvSpPr>
            <a:spLocks noGrp="1"/>
          </p:cNvSpPr>
          <p:nvPr>
            <p:ph idx="1"/>
          </p:nvPr>
        </p:nvSpPr>
        <p:spPr/>
        <p:txBody>
          <a:bodyPr>
            <a:normAutofit fontScale="77500" lnSpcReduction="20000"/>
          </a:bodyPr>
          <a:lstStyle/>
          <a:p>
            <a:r>
              <a:rPr lang="en-US" dirty="0"/>
              <a:t/>
            </a:r>
            <a:br>
              <a:rPr lang="en-US" dirty="0"/>
            </a:br>
            <a:r>
              <a:rPr lang="en-US" dirty="0"/>
              <a:t>It is the Profound reactions to persistent perceived racial </a:t>
            </a:r>
            <a:r>
              <a:rPr lang="en-US" dirty="0" smtClean="0"/>
              <a:t>slights. </a:t>
            </a:r>
          </a:p>
          <a:p>
            <a:r>
              <a:rPr lang="en-US" dirty="0" smtClean="0"/>
              <a:t>It </a:t>
            </a:r>
            <a:r>
              <a:rPr lang="en-US" dirty="0"/>
              <a:t>results in the ineffective use of personal resources; diminished achievement goals; poorly developed relationships and lack of satisfaction with family, a demanded potential for life satisfaction</a:t>
            </a:r>
            <a:r>
              <a:rPr lang="en-US" dirty="0" smtClean="0"/>
              <a:t>. </a:t>
            </a:r>
          </a:p>
          <a:p>
            <a:r>
              <a:rPr lang="en-US" dirty="0"/>
              <a:t> </a:t>
            </a:r>
            <a:r>
              <a:rPr lang="en-US" dirty="0" smtClean="0"/>
              <a:t>"</a:t>
            </a:r>
            <a:r>
              <a:rPr lang="en-US" dirty="0"/>
              <a:t>Micro-aggression: subtle acts or attitudes that are perceived as hostile and are the consequence of a history and pattern of racial slights and disregard</a:t>
            </a:r>
            <a:r>
              <a:rPr lang="en-US" dirty="0" smtClean="0"/>
              <a:t>. </a:t>
            </a:r>
          </a:p>
          <a:p>
            <a:r>
              <a:rPr lang="en-US" dirty="0" smtClean="0"/>
              <a:t>It </a:t>
            </a:r>
            <a:r>
              <a:rPr lang="en-US" dirty="0"/>
              <a:t>makes one hyper-vigilant against slights to defend self respect and dignity</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Specific Symptoms</a:t>
            </a: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dirty="0"/>
              <a:t>Perpetual vigilance becomes counter productive (self-destructive</a:t>
            </a:r>
            <a:r>
              <a:rPr lang="en-US" dirty="0" smtClean="0"/>
              <a:t>) </a:t>
            </a:r>
          </a:p>
          <a:p>
            <a:r>
              <a:rPr lang="en-US" dirty="0" smtClean="0"/>
              <a:t>Chronic indignation  </a:t>
            </a:r>
          </a:p>
          <a:p>
            <a:r>
              <a:rPr lang="en-US" dirty="0" smtClean="0"/>
              <a:t>Pervasive </a:t>
            </a:r>
            <a:r>
              <a:rPr lang="en-US" dirty="0"/>
              <a:t>discontent and </a:t>
            </a:r>
            <a:r>
              <a:rPr lang="en-US" dirty="0" smtClean="0"/>
              <a:t>disgruntlement </a:t>
            </a:r>
          </a:p>
          <a:p>
            <a:r>
              <a:rPr lang="en-US" dirty="0"/>
              <a:t> </a:t>
            </a:r>
            <a:r>
              <a:rPr lang="en-US" dirty="0" smtClean="0"/>
              <a:t>Inability </a:t>
            </a:r>
            <a:r>
              <a:rPr lang="en-US" dirty="0"/>
              <a:t>to get things </a:t>
            </a:r>
            <a:r>
              <a:rPr lang="en-US" dirty="0" smtClean="0"/>
              <a:t>done</a:t>
            </a:r>
          </a:p>
          <a:p>
            <a:r>
              <a:rPr lang="en-US" dirty="0"/>
              <a:t> </a:t>
            </a:r>
            <a:r>
              <a:rPr lang="en-US" dirty="0" smtClean="0"/>
              <a:t>Questioning </a:t>
            </a:r>
            <a:r>
              <a:rPr lang="en-US" dirty="0"/>
              <a:t>one's self </a:t>
            </a:r>
            <a:r>
              <a:rPr lang="en-US" dirty="0" smtClean="0"/>
              <a:t>worth</a:t>
            </a:r>
          </a:p>
          <a:p>
            <a:r>
              <a:rPr lang="en-US" dirty="0"/>
              <a:t> </a:t>
            </a:r>
            <a:r>
              <a:rPr lang="en-US" dirty="0" smtClean="0"/>
              <a:t>Disillusionment</a:t>
            </a:r>
            <a:r>
              <a:rPr lang="en-US" dirty="0"/>
              <a:t>, confusion, feeling </a:t>
            </a:r>
            <a:r>
              <a:rPr lang="en-US" dirty="0" smtClean="0"/>
              <a:t>trapped</a:t>
            </a:r>
          </a:p>
          <a:p>
            <a:r>
              <a:rPr lang="en-US" dirty="0"/>
              <a:t> </a:t>
            </a:r>
            <a:r>
              <a:rPr lang="en-US" dirty="0" smtClean="0"/>
              <a:t>Internalized rage</a:t>
            </a:r>
          </a:p>
          <a:p>
            <a:r>
              <a:rPr lang="en-US" dirty="0"/>
              <a:t> </a:t>
            </a:r>
            <a:r>
              <a:rPr lang="en-US" dirty="0" smtClean="0"/>
              <a:t>Substance </a:t>
            </a:r>
            <a:r>
              <a:rPr lang="en-US" dirty="0"/>
              <a:t>abuse to lessen the pain of feeling uncertain of one's </a:t>
            </a:r>
            <a:r>
              <a:rPr lang="en-US" dirty="0" smtClean="0"/>
              <a:t>worth </a:t>
            </a:r>
          </a:p>
          <a:p>
            <a:r>
              <a:rPr lang="en-US" dirty="0" smtClean="0"/>
              <a:t>With </a:t>
            </a:r>
            <a:r>
              <a:rPr lang="en-US" dirty="0"/>
              <a:t>a rising sense of helplessness, men sabotage relationships, avoid commitments and deny </a:t>
            </a:r>
            <a:r>
              <a:rPr lang="en-US" dirty="0" smtClean="0"/>
              <a:t>responsibilities</a:t>
            </a:r>
            <a:r>
              <a:rPr lang="en-US" dirty="0"/>
              <a:t> </a:t>
            </a:r>
            <a:endParaRPr lang="en-US" dirty="0" smtClean="0"/>
          </a:p>
          <a:p>
            <a:r>
              <a:rPr lang="en-US" dirty="0" smtClean="0"/>
              <a:t>Whenever </a:t>
            </a:r>
            <a:r>
              <a:rPr lang="en-US" dirty="0"/>
              <a:t>their judgment is brought into question they pullout emotionally thus have significant difficulty with their capacity for intimacy with friends and </a:t>
            </a:r>
            <a:r>
              <a:rPr lang="en-US" dirty="0" smtClean="0"/>
              <a:t>family</a:t>
            </a:r>
          </a:p>
          <a:p>
            <a:r>
              <a:rPr lang="en-US"/>
              <a:t>They feel embattled in the workplace</a:t>
            </a:r>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266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Invisibility Syndrome</vt:lpstr>
      <vt:lpstr>Origins</vt:lpstr>
      <vt:lpstr>Early signs</vt:lpstr>
      <vt:lpstr>In School</vt:lpstr>
      <vt:lpstr>Persistent racial slights produce</vt:lpstr>
      <vt:lpstr>symptoms of living under siege</vt:lpstr>
      <vt:lpstr>Specific Symptoms</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Invisibility Syndrome</dc:title>
  <dc:creator>Rafael</dc:creator>
  <cp:lastModifiedBy>Rafael</cp:lastModifiedBy>
  <cp:revision>1</cp:revision>
  <dcterms:created xsi:type="dcterms:W3CDTF">2013-05-14T04:04:37Z</dcterms:created>
  <dcterms:modified xsi:type="dcterms:W3CDTF">2013-05-14T04:17:15Z</dcterms:modified>
</cp:coreProperties>
</file>